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  <p:sldMasterId id="2147483680" r:id="rId3"/>
  </p:sldMasterIdLst>
  <p:notesMasterIdLst>
    <p:notesMasterId r:id="rId5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Overpass" panose="020B0604020202020204" charset="0"/>
      <p:regular r:id="rId57"/>
      <p:bold r:id="rId58"/>
      <p:italic r:id="rId59"/>
      <p:boldItalic r:id="rId60"/>
    </p:embeddedFont>
    <p:embeddedFont>
      <p:font typeface="Proxima Nova" panose="020B0604020202020204" charset="0"/>
      <p:regular r:id="rId61"/>
      <p:bold r:id="rId62"/>
      <p:italic r:id="rId63"/>
      <p:boldItalic r:id="rId64"/>
    </p:embeddedFont>
    <p:embeddedFont>
      <p:font typeface="Proxima Nova Semibold" panose="020B0604020202020204" charset="0"/>
      <p:regular r:id="rId65"/>
      <p:bold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  <p:embeddedFont>
      <p:font typeface="Roboto Thin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F9E4D0-8C1D-4DF0-9484-EB77F464125C}">
  <a:tblStyle styleId="{17F9E4D0-8C1D-4DF0-9484-EB77F46412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0425E3-BBE3-4F85-90E4-BDF8289DDC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3.fntdata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aa5f3edd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aa5f3edd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a04c0eea8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a04c0eea8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a04c0eea8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a04c0eea8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a04c0eea87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a04c0eea87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a1fcb0e4bf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a1fcb0e4bf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13202ad6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13202ad6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a0c5dbd63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a0c5dbd63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a0c5dbd635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a0c5dbd635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a0c5dbd635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a0c5dbd635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a0c5dbd635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a0c5dbd635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a0c5dbd635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a0c5dbd635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a1fcb0e4b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a1fcb0e4b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a1fcb0e4bf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a1fcb0e4bf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a0c5dbd635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a0c5dbd635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a0c5dbd635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a0c5dbd635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a0c5dbd635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a0c5dbd635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a0c5dbd635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a0c5dbd635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a1fcb0e4bf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a1fcb0e4bf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a1fcb0e4bf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a1fcb0e4bf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d13202ad6_1_32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d13202ad6_1_32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d13202ad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d13202ad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d136aaa5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d136aaa5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a1fcb0e4bf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a1fcb0e4bf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a1fcb0e4b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a1fcb0e4b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a1fcb0e4bf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a1fcb0e4bf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d13202ad6_1_32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d13202ad6_1_32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a04c0eea8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a04c0eea8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a09d1be79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a09d1be79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a09d1be79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a09d1be79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a09d1be79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a09d1be79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a09d1be7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a09d1be7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a04c0eea8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a04c0eea8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13202a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13202a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d3b3debc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d3b3debc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d3b3debc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d3b3debc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af2b4ef6d_0_7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af2b4ef6d_0_7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a09d1be79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a09d1be79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a04c0eea8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a04c0eea8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a1fcb0e4b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a1fcb0e4bf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8be21ea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8be21ea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60f4421e2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60f4421e2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a1fcb0e4bf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a1fcb0e4bf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d13202ad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d13202ad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d13202ad6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d13202ad6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04c0eea87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04c0eea87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c7f5a2ed1_9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c7f5a2ed1_9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13202ad6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13202ad6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125" y="0"/>
            <a:ext cx="5139900" cy="5139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079048" y="1265126"/>
            <a:ext cx="3453000" cy="84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3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94600" y="3367769"/>
            <a:ext cx="2421900" cy="5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5079050" y="1916726"/>
            <a:ext cx="3453000" cy="124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8250900" y="4250425"/>
            <a:ext cx="893100" cy="893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0" y="0"/>
            <a:ext cx="5139900" cy="5139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1655547" y="601555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idx="2" hasCustomPrompt="1"/>
          </p:nvPr>
        </p:nvSpPr>
        <p:spPr>
          <a:xfrm>
            <a:off x="4062872" y="1970950"/>
            <a:ext cx="3893400" cy="123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4011847" y="3451000"/>
            <a:ext cx="39954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 rot="10800000">
            <a:off x="8427600" y="-150"/>
            <a:ext cx="716400" cy="716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64;p11"/>
          <p:cNvCxnSpPr/>
          <p:nvPr/>
        </p:nvCxnSpPr>
        <p:spPr>
          <a:xfrm>
            <a:off x="-1250" y="1289350"/>
            <a:ext cx="7368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238175" y="599850"/>
            <a:ext cx="66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/>
          <p:nvPr/>
        </p:nvSpPr>
        <p:spPr>
          <a:xfrm rot="-5400000">
            <a:off x="7894975" y="3890025"/>
            <a:ext cx="1248900" cy="1248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 rot="5400000">
            <a:off x="0" y="0"/>
            <a:ext cx="1248900" cy="1248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" name="Google Shape;70;p13"/>
          <p:cNvCxnSpPr/>
          <p:nvPr/>
        </p:nvCxnSpPr>
        <p:spPr>
          <a:xfrm>
            <a:off x="1696750" y="1291150"/>
            <a:ext cx="7458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5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587175" y="482021"/>
            <a:ext cx="3880200" cy="19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/>
          <p:nvPr/>
        </p:nvSpPr>
        <p:spPr>
          <a:xfrm rot="-5400000">
            <a:off x="7894975" y="3890025"/>
            <a:ext cx="1248900" cy="1248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" name="Google Shape;74;p14"/>
          <p:cNvCxnSpPr/>
          <p:nvPr/>
        </p:nvCxnSpPr>
        <p:spPr>
          <a:xfrm>
            <a:off x="0" y="2579880"/>
            <a:ext cx="4564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 rot="10800000" flipH="1">
            <a:off x="0" y="0"/>
            <a:ext cx="5139900" cy="5139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571950" y="608241"/>
            <a:ext cx="333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/>
          <p:nvPr/>
        </p:nvSpPr>
        <p:spPr>
          <a:xfrm rot="-5400000" flipH="1">
            <a:off x="8337600" y="0"/>
            <a:ext cx="806400" cy="806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5"/>
          <p:cNvCxnSpPr/>
          <p:nvPr/>
        </p:nvCxnSpPr>
        <p:spPr>
          <a:xfrm>
            <a:off x="-29375" y="1291150"/>
            <a:ext cx="39114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 rot="-5400000" flipH="1">
            <a:off x="3942000" y="-74350"/>
            <a:ext cx="5127900" cy="52845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1423158" y="749610"/>
            <a:ext cx="32952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1423158" y="1049084"/>
            <a:ext cx="32952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2"/>
          </p:nvPr>
        </p:nvSpPr>
        <p:spPr>
          <a:xfrm>
            <a:off x="1423157" y="1731646"/>
            <a:ext cx="32952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3"/>
          </p:nvPr>
        </p:nvSpPr>
        <p:spPr>
          <a:xfrm>
            <a:off x="1423158" y="2031120"/>
            <a:ext cx="32952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 idx="4"/>
          </p:nvPr>
        </p:nvSpPr>
        <p:spPr>
          <a:xfrm>
            <a:off x="1423150" y="2713679"/>
            <a:ext cx="32952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5"/>
          </p:nvPr>
        </p:nvSpPr>
        <p:spPr>
          <a:xfrm>
            <a:off x="1423150" y="3013129"/>
            <a:ext cx="32952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6"/>
          </p:nvPr>
        </p:nvSpPr>
        <p:spPr>
          <a:xfrm>
            <a:off x="1423158" y="3695700"/>
            <a:ext cx="32952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7"/>
          </p:nvPr>
        </p:nvSpPr>
        <p:spPr>
          <a:xfrm>
            <a:off x="1423150" y="3995150"/>
            <a:ext cx="32952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8"/>
          </p:nvPr>
        </p:nvSpPr>
        <p:spPr>
          <a:xfrm>
            <a:off x="5970149" y="651060"/>
            <a:ext cx="2585400" cy="11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9" hasCustomPrompt="1"/>
          </p:nvPr>
        </p:nvSpPr>
        <p:spPr>
          <a:xfrm>
            <a:off x="545806" y="728963"/>
            <a:ext cx="890100" cy="73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13" hasCustomPrompt="1"/>
          </p:nvPr>
        </p:nvSpPr>
        <p:spPr>
          <a:xfrm>
            <a:off x="545806" y="1710979"/>
            <a:ext cx="890100" cy="73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14" hasCustomPrompt="1"/>
          </p:nvPr>
        </p:nvSpPr>
        <p:spPr>
          <a:xfrm>
            <a:off x="545806" y="2692996"/>
            <a:ext cx="890100" cy="73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15" hasCustomPrompt="1"/>
          </p:nvPr>
        </p:nvSpPr>
        <p:spPr>
          <a:xfrm>
            <a:off x="545806" y="3675013"/>
            <a:ext cx="890100" cy="73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5" name="Google Shape;95;p16"/>
          <p:cNvGrpSpPr/>
          <p:nvPr/>
        </p:nvGrpSpPr>
        <p:grpSpPr>
          <a:xfrm>
            <a:off x="0" y="1595525"/>
            <a:ext cx="5051100" cy="1944750"/>
            <a:chOff x="0" y="1595525"/>
            <a:chExt cx="5051100" cy="1944750"/>
          </a:xfrm>
        </p:grpSpPr>
        <p:cxnSp>
          <p:nvCxnSpPr>
            <p:cNvPr id="96" name="Google Shape;96;p16"/>
            <p:cNvCxnSpPr/>
            <p:nvPr/>
          </p:nvCxnSpPr>
          <p:spPr>
            <a:xfrm>
              <a:off x="0" y="1595525"/>
              <a:ext cx="40956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6"/>
            <p:cNvCxnSpPr/>
            <p:nvPr/>
          </p:nvCxnSpPr>
          <p:spPr>
            <a:xfrm>
              <a:off x="0" y="2567900"/>
              <a:ext cx="45774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16"/>
            <p:cNvCxnSpPr/>
            <p:nvPr/>
          </p:nvCxnSpPr>
          <p:spPr>
            <a:xfrm>
              <a:off x="0" y="3540275"/>
              <a:ext cx="50511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 rot="2700000">
            <a:off x="7055772" y="3982072"/>
            <a:ext cx="4176455" cy="417645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5138550" y="2394963"/>
            <a:ext cx="3188400" cy="11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4866200" y="1571940"/>
            <a:ext cx="3697800" cy="6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/>
          <p:nvPr/>
        </p:nvSpPr>
        <p:spPr>
          <a:xfrm rot="-8100000">
            <a:off x="-980899" y="1590851"/>
            <a:ext cx="1961797" cy="1961797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7"/>
          <p:cNvCxnSpPr/>
          <p:nvPr/>
        </p:nvCxnSpPr>
        <p:spPr>
          <a:xfrm>
            <a:off x="5005125" y="2237138"/>
            <a:ext cx="4151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ONE_COLUMN_TEXT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 rot="-5400000">
            <a:off x="6596575" y="2591325"/>
            <a:ext cx="2547600" cy="2547600"/>
          </a:xfrm>
          <a:prstGeom prst="rtTriangl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/>
          <p:nvPr/>
        </p:nvSpPr>
        <p:spPr>
          <a:xfrm rot="5400000" flipH="1">
            <a:off x="0" y="4398525"/>
            <a:ext cx="740400" cy="740400"/>
          </a:xfrm>
          <a:prstGeom prst="rtTriangl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713225" y="2450825"/>
            <a:ext cx="5313000" cy="1976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571956" y="601543"/>
            <a:ext cx="692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cxnSp>
        <p:nvCxnSpPr>
          <p:cNvPr id="110" name="Google Shape;110;p18"/>
          <p:cNvCxnSpPr/>
          <p:nvPr/>
        </p:nvCxnSpPr>
        <p:spPr>
          <a:xfrm>
            <a:off x="0" y="1300413"/>
            <a:ext cx="7643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AND_BODY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rot="5400000">
            <a:off x="-75" y="-150"/>
            <a:ext cx="2582100" cy="258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/>
          <p:nvPr/>
        </p:nvSpPr>
        <p:spPr>
          <a:xfrm rot="-5400000">
            <a:off x="7703675" y="3698625"/>
            <a:ext cx="1440300" cy="1440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1398925" y="1882716"/>
            <a:ext cx="26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1322875" y="2692575"/>
            <a:ext cx="2769900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2"/>
          </p:nvPr>
        </p:nvSpPr>
        <p:spPr>
          <a:xfrm>
            <a:off x="5127225" y="1882716"/>
            <a:ext cx="26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051175" y="2692575"/>
            <a:ext cx="2769900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18" name="Google Shape;118;p19"/>
          <p:cNvCxnSpPr>
            <a:stCxn id="112" idx="4"/>
          </p:cNvCxnSpPr>
          <p:nvPr/>
        </p:nvCxnSpPr>
        <p:spPr>
          <a:xfrm rot="10800000" flipH="1">
            <a:off x="-225" y="2571600"/>
            <a:ext cx="9176400" cy="10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AND_BODY_2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263100" y="3299338"/>
            <a:ext cx="2617800" cy="4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>
            <a:off x="1816775" y="1378863"/>
            <a:ext cx="5510400" cy="18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0"/>
          <p:cNvSpPr/>
          <p:nvPr/>
        </p:nvSpPr>
        <p:spPr>
          <a:xfrm rot="10800000">
            <a:off x="7535700" y="0"/>
            <a:ext cx="1608300" cy="1608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" name="Google Shape;123;p20"/>
          <p:cNvCxnSpPr/>
          <p:nvPr/>
        </p:nvCxnSpPr>
        <p:spPr>
          <a:xfrm>
            <a:off x="0" y="3532000"/>
            <a:ext cx="3114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-15025" y="2571750"/>
            <a:ext cx="91536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 rot="8100000" flipH="1">
            <a:off x="7311816" y="739541"/>
            <a:ext cx="3664369" cy="3664369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430575" y="3021725"/>
            <a:ext cx="50112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798625" y="3754625"/>
            <a:ext cx="4275000" cy="3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2317250" y="730775"/>
            <a:ext cx="3237900" cy="159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/>
        </p:nvSpPr>
        <p:spPr>
          <a:xfrm rot="-2700000" flipH="1">
            <a:off x="-876105" y="1695620"/>
            <a:ext cx="1752211" cy="1752211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5"/>
          </p:cNvCxnSpPr>
          <p:nvPr/>
        </p:nvCxnSpPr>
        <p:spPr>
          <a:xfrm>
            <a:off x="0" y="2571725"/>
            <a:ext cx="7103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 ">
  <p:cSld name="BIG_NUMBER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 hasCustomPrompt="1"/>
          </p:nvPr>
        </p:nvSpPr>
        <p:spPr>
          <a:xfrm>
            <a:off x="1435763" y="2481475"/>
            <a:ext cx="1650000" cy="73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2"/>
          </p:nvPr>
        </p:nvSpPr>
        <p:spPr>
          <a:xfrm>
            <a:off x="1079112" y="3218112"/>
            <a:ext cx="21003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>
            <a:off x="1079112" y="3545676"/>
            <a:ext cx="2100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3" hasCustomPrompt="1"/>
          </p:nvPr>
        </p:nvSpPr>
        <p:spPr>
          <a:xfrm>
            <a:off x="3878438" y="1833225"/>
            <a:ext cx="1650000" cy="73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 idx="4"/>
          </p:nvPr>
        </p:nvSpPr>
        <p:spPr>
          <a:xfrm>
            <a:off x="3521875" y="2563000"/>
            <a:ext cx="21003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5"/>
          </p:nvPr>
        </p:nvSpPr>
        <p:spPr>
          <a:xfrm>
            <a:off x="3521875" y="2897367"/>
            <a:ext cx="2100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title" idx="6" hasCustomPrompt="1"/>
          </p:nvPr>
        </p:nvSpPr>
        <p:spPr>
          <a:xfrm>
            <a:off x="6335813" y="2481475"/>
            <a:ext cx="1635600" cy="73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 idx="7"/>
          </p:nvPr>
        </p:nvSpPr>
        <p:spPr>
          <a:xfrm>
            <a:off x="5964638" y="3218112"/>
            <a:ext cx="2100300" cy="4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8"/>
          </p:nvPr>
        </p:nvSpPr>
        <p:spPr>
          <a:xfrm>
            <a:off x="5964638" y="3545676"/>
            <a:ext cx="2100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 idx="9"/>
          </p:nvPr>
        </p:nvSpPr>
        <p:spPr>
          <a:xfrm>
            <a:off x="1655575" y="601555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21"/>
          <p:cNvCxnSpPr/>
          <p:nvPr/>
        </p:nvCxnSpPr>
        <p:spPr>
          <a:xfrm>
            <a:off x="-29375" y="1291150"/>
            <a:ext cx="9185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1"/>
          <p:cNvSpPr/>
          <p:nvPr/>
        </p:nvSpPr>
        <p:spPr>
          <a:xfrm rot="8100000">
            <a:off x="3947514" y="4514408"/>
            <a:ext cx="1249033" cy="124903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 rot="5400000">
            <a:off x="-95" y="0"/>
            <a:ext cx="996300" cy="996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 rot="-5400000" flipH="1">
            <a:off x="8147845" y="0"/>
            <a:ext cx="996300" cy="996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BIG_NUMBER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subTitle" idx="1"/>
          </p:nvPr>
        </p:nvSpPr>
        <p:spPr>
          <a:xfrm flipH="1">
            <a:off x="713175" y="2297490"/>
            <a:ext cx="1493700" cy="82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2"/>
          </p:nvPr>
        </p:nvSpPr>
        <p:spPr>
          <a:xfrm flipH="1">
            <a:off x="713175" y="3352065"/>
            <a:ext cx="1493700" cy="82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3"/>
          </p:nvPr>
        </p:nvSpPr>
        <p:spPr>
          <a:xfrm>
            <a:off x="6937200" y="2294540"/>
            <a:ext cx="1493700" cy="82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4"/>
          </p:nvPr>
        </p:nvSpPr>
        <p:spPr>
          <a:xfrm>
            <a:off x="6937200" y="3359365"/>
            <a:ext cx="1493700" cy="7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title" hasCustomPrompt="1"/>
          </p:nvPr>
        </p:nvSpPr>
        <p:spPr>
          <a:xfrm>
            <a:off x="2310850" y="2347246"/>
            <a:ext cx="803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5" hasCustomPrompt="1"/>
          </p:nvPr>
        </p:nvSpPr>
        <p:spPr>
          <a:xfrm>
            <a:off x="2310850" y="3411629"/>
            <a:ext cx="803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6029414" y="2348849"/>
            <a:ext cx="803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6029414" y="3413231"/>
            <a:ext cx="803700" cy="4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 idx="8"/>
          </p:nvPr>
        </p:nvSpPr>
        <p:spPr>
          <a:xfrm>
            <a:off x="590075" y="551450"/>
            <a:ext cx="3848100" cy="7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/>
          <p:nvPr/>
        </p:nvSpPr>
        <p:spPr>
          <a:xfrm rot="10800000">
            <a:off x="8081400" y="-102"/>
            <a:ext cx="1062600" cy="106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2"/>
          <p:cNvCxnSpPr/>
          <p:nvPr/>
        </p:nvCxnSpPr>
        <p:spPr>
          <a:xfrm>
            <a:off x="-588300" y="1291150"/>
            <a:ext cx="5154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BIG_NUMBER_1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23"/>
          <p:cNvCxnSpPr/>
          <p:nvPr/>
        </p:nvCxnSpPr>
        <p:spPr>
          <a:xfrm>
            <a:off x="0" y="1291150"/>
            <a:ext cx="9183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1065925" y="1827175"/>
            <a:ext cx="21534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1"/>
          </p:nvPr>
        </p:nvSpPr>
        <p:spPr>
          <a:xfrm>
            <a:off x="1065925" y="2254175"/>
            <a:ext cx="2153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2"/>
          </p:nvPr>
        </p:nvSpPr>
        <p:spPr>
          <a:xfrm>
            <a:off x="3495249" y="1827175"/>
            <a:ext cx="21534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3"/>
          </p:nvPr>
        </p:nvSpPr>
        <p:spPr>
          <a:xfrm>
            <a:off x="3495249" y="2254175"/>
            <a:ext cx="2153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 idx="4"/>
          </p:nvPr>
        </p:nvSpPr>
        <p:spPr>
          <a:xfrm>
            <a:off x="5924573" y="1827175"/>
            <a:ext cx="21534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5"/>
          </p:nvPr>
        </p:nvSpPr>
        <p:spPr>
          <a:xfrm>
            <a:off x="5924573" y="2254175"/>
            <a:ext cx="2153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title" idx="6"/>
          </p:nvPr>
        </p:nvSpPr>
        <p:spPr>
          <a:xfrm>
            <a:off x="1065925" y="3363775"/>
            <a:ext cx="21534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7"/>
          </p:nvPr>
        </p:nvSpPr>
        <p:spPr>
          <a:xfrm>
            <a:off x="1065925" y="3790825"/>
            <a:ext cx="2153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 idx="8"/>
          </p:nvPr>
        </p:nvSpPr>
        <p:spPr>
          <a:xfrm>
            <a:off x="3495249" y="3363775"/>
            <a:ext cx="21534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9"/>
          </p:nvPr>
        </p:nvSpPr>
        <p:spPr>
          <a:xfrm>
            <a:off x="3495249" y="3790825"/>
            <a:ext cx="2153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 idx="13"/>
          </p:nvPr>
        </p:nvSpPr>
        <p:spPr>
          <a:xfrm>
            <a:off x="5924573" y="3363775"/>
            <a:ext cx="21534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4"/>
          </p:nvPr>
        </p:nvSpPr>
        <p:spPr>
          <a:xfrm>
            <a:off x="5924573" y="3790825"/>
            <a:ext cx="21534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15"/>
          </p:nvPr>
        </p:nvSpPr>
        <p:spPr>
          <a:xfrm>
            <a:off x="1655575" y="604618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23"/>
          <p:cNvGrpSpPr/>
          <p:nvPr/>
        </p:nvGrpSpPr>
        <p:grpSpPr>
          <a:xfrm>
            <a:off x="-3387" y="-560"/>
            <a:ext cx="9168188" cy="5162579"/>
            <a:chOff x="-316446" y="-176566"/>
            <a:chExt cx="9796119" cy="5516165"/>
          </a:xfrm>
        </p:grpSpPr>
        <p:sp>
          <p:nvSpPr>
            <p:cNvPr id="167" name="Google Shape;167;p23"/>
            <p:cNvSpPr/>
            <p:nvPr/>
          </p:nvSpPr>
          <p:spPr>
            <a:xfrm rot="10800000" flipH="1">
              <a:off x="-316446" y="-176566"/>
              <a:ext cx="706200" cy="706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773473" y="4633399"/>
              <a:ext cx="706200" cy="7062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_AND_BODY_2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 rot="-8100000" flipH="1">
            <a:off x="-627704" y="4511215"/>
            <a:ext cx="1255397" cy="1255397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989600" y="3033806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"/>
          </p:nvPr>
        </p:nvSpPr>
        <p:spPr>
          <a:xfrm>
            <a:off x="1046125" y="34472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 idx="2"/>
          </p:nvPr>
        </p:nvSpPr>
        <p:spPr>
          <a:xfrm>
            <a:off x="3652650" y="3033806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3"/>
          </p:nvPr>
        </p:nvSpPr>
        <p:spPr>
          <a:xfrm>
            <a:off x="3713425" y="34472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4"/>
          </p:nvPr>
        </p:nvSpPr>
        <p:spPr>
          <a:xfrm>
            <a:off x="6315700" y="3033806"/>
            <a:ext cx="1838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5"/>
          </p:nvPr>
        </p:nvSpPr>
        <p:spPr>
          <a:xfrm>
            <a:off x="6372275" y="3447275"/>
            <a:ext cx="17256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 idx="6"/>
          </p:nvPr>
        </p:nvSpPr>
        <p:spPr>
          <a:xfrm>
            <a:off x="937000" y="604618"/>
            <a:ext cx="7270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cxnSp>
        <p:nvCxnSpPr>
          <p:cNvPr id="178" name="Google Shape;178;p24"/>
          <p:cNvCxnSpPr/>
          <p:nvPr/>
        </p:nvCxnSpPr>
        <p:spPr>
          <a:xfrm>
            <a:off x="-1250" y="1289350"/>
            <a:ext cx="918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4"/>
          <p:cNvSpPr/>
          <p:nvPr/>
        </p:nvSpPr>
        <p:spPr>
          <a:xfrm rot="-8100000" flipH="1">
            <a:off x="8516296" y="4511215"/>
            <a:ext cx="1255397" cy="1255397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">
  <p:cSld name="BIG_NUMBER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3598350" y="2786201"/>
            <a:ext cx="19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2"/>
          </p:nvPr>
        </p:nvSpPr>
        <p:spPr>
          <a:xfrm>
            <a:off x="1043537" y="3868916"/>
            <a:ext cx="19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3"/>
          </p:nvPr>
        </p:nvSpPr>
        <p:spPr>
          <a:xfrm>
            <a:off x="6149160" y="3871644"/>
            <a:ext cx="19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1043542" y="3437202"/>
            <a:ext cx="194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 idx="4"/>
          </p:nvPr>
        </p:nvSpPr>
        <p:spPr>
          <a:xfrm>
            <a:off x="3598351" y="2354476"/>
            <a:ext cx="194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title" idx="5"/>
          </p:nvPr>
        </p:nvSpPr>
        <p:spPr>
          <a:xfrm>
            <a:off x="6149161" y="3439930"/>
            <a:ext cx="194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title" idx="6"/>
          </p:nvPr>
        </p:nvSpPr>
        <p:spPr>
          <a:xfrm>
            <a:off x="1655575" y="611825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1250" y="1289350"/>
            <a:ext cx="627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25"/>
          <p:cNvSpPr/>
          <p:nvPr/>
        </p:nvSpPr>
        <p:spPr>
          <a:xfrm rot="-8100000" flipH="1">
            <a:off x="3482968" y="4186578"/>
            <a:ext cx="2196415" cy="219641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_AND_BODY_2_2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/>
          <p:nvPr/>
        </p:nvSpPr>
        <p:spPr>
          <a:xfrm rot="10800000" flipH="1">
            <a:off x="-18510" y="-5825"/>
            <a:ext cx="1804200" cy="1804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3569580" y="2597736"/>
            <a:ext cx="20049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1724576" y="1895100"/>
            <a:ext cx="5694900" cy="71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/>
          </p:nvPr>
        </p:nvSpPr>
        <p:spPr>
          <a:xfrm>
            <a:off x="3569575" y="3903350"/>
            <a:ext cx="20049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3"/>
          </p:nvPr>
        </p:nvSpPr>
        <p:spPr>
          <a:xfrm>
            <a:off x="1724575" y="3205999"/>
            <a:ext cx="5694900" cy="71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title" idx="4"/>
          </p:nvPr>
        </p:nvSpPr>
        <p:spPr>
          <a:xfrm>
            <a:off x="1655575" y="590419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cxnSp>
        <p:nvCxnSpPr>
          <p:cNvPr id="197" name="Google Shape;197;p26"/>
          <p:cNvCxnSpPr/>
          <p:nvPr/>
        </p:nvCxnSpPr>
        <p:spPr>
          <a:xfrm>
            <a:off x="2806125" y="1289350"/>
            <a:ext cx="6337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6"/>
          <p:cNvSpPr/>
          <p:nvPr/>
        </p:nvSpPr>
        <p:spPr>
          <a:xfrm rot="5400000" flipH="1">
            <a:off x="-18510" y="3345125"/>
            <a:ext cx="1804200" cy="1804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3">
  <p:cSld name="TITLE_ONLY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/>
          <p:nvPr/>
        </p:nvSpPr>
        <p:spPr>
          <a:xfrm flipH="1">
            <a:off x="5289836" y="1289350"/>
            <a:ext cx="3854100" cy="385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596127" y="606525"/>
            <a:ext cx="283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1086575" y="3495025"/>
            <a:ext cx="240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title" idx="2"/>
          </p:nvPr>
        </p:nvSpPr>
        <p:spPr>
          <a:xfrm>
            <a:off x="1086576" y="3063313"/>
            <a:ext cx="240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3"/>
          </p:nvPr>
        </p:nvSpPr>
        <p:spPr>
          <a:xfrm>
            <a:off x="1086575" y="2260824"/>
            <a:ext cx="240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 idx="4"/>
          </p:nvPr>
        </p:nvSpPr>
        <p:spPr>
          <a:xfrm>
            <a:off x="1086576" y="1829125"/>
            <a:ext cx="240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206" name="Google Shape;206;p27"/>
          <p:cNvCxnSpPr/>
          <p:nvPr/>
        </p:nvCxnSpPr>
        <p:spPr>
          <a:xfrm>
            <a:off x="-25925" y="1289350"/>
            <a:ext cx="3294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ONE_COLUMN_TEXT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 rot="-5400000" flipH="1">
            <a:off x="5077950" y="0"/>
            <a:ext cx="4066200" cy="4066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125" y="4250425"/>
            <a:ext cx="893100" cy="893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145025" y="543777"/>
            <a:ext cx="3840000" cy="9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323675" y="1794420"/>
            <a:ext cx="34827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1322825" y="3445050"/>
            <a:ext cx="34827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000" b="1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213" name="Google Shape;213;p28"/>
          <p:cNvCxnSpPr/>
          <p:nvPr/>
        </p:nvCxnSpPr>
        <p:spPr>
          <a:xfrm>
            <a:off x="-81450" y="1659550"/>
            <a:ext cx="8545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NE_COLUMN_TEXT_2_1">
    <p:bg>
      <p:bgPr>
        <a:solidFill>
          <a:schemeClr val="dk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>
            <a:off x="7714075" y="3709150"/>
            <a:ext cx="1429800" cy="1429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-15025" y="1291150"/>
            <a:ext cx="844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08250" y="1291149"/>
            <a:ext cx="7728000" cy="29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02950" y="601534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11950" y="2167693"/>
            <a:ext cx="3860100" cy="24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572050" y="2167693"/>
            <a:ext cx="3860100" cy="24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238175" y="608216"/>
            <a:ext cx="66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025" y="1291150"/>
            <a:ext cx="9150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/>
          <p:nvPr/>
        </p:nvSpPr>
        <p:spPr>
          <a:xfrm rot="5400000" flipH="1">
            <a:off x="3" y="4693504"/>
            <a:ext cx="450000" cy="450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-1250" y="1289350"/>
            <a:ext cx="7368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655575" y="599856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 rot="-5400000" flipH="1">
            <a:off x="7894975" y="0"/>
            <a:ext cx="1248900" cy="1248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 rot="5400000" flipH="1">
            <a:off x="0" y="3890025"/>
            <a:ext cx="1248900" cy="1248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7"/>
          <p:cNvGrpSpPr/>
          <p:nvPr/>
        </p:nvGrpSpPr>
        <p:grpSpPr>
          <a:xfrm>
            <a:off x="0" y="1141500"/>
            <a:ext cx="9138400" cy="3997500"/>
            <a:chOff x="0" y="1141500"/>
            <a:chExt cx="9138400" cy="3997500"/>
          </a:xfrm>
        </p:grpSpPr>
        <p:sp>
          <p:nvSpPr>
            <p:cNvPr id="40" name="Google Shape;40;p7"/>
            <p:cNvSpPr/>
            <p:nvPr/>
          </p:nvSpPr>
          <p:spPr>
            <a:xfrm>
              <a:off x="0" y="1141500"/>
              <a:ext cx="3997500" cy="39975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" name="Google Shape;41;p7"/>
            <p:cNvCxnSpPr/>
            <p:nvPr/>
          </p:nvCxnSpPr>
          <p:spPr>
            <a:xfrm>
              <a:off x="5123800" y="1291150"/>
              <a:ext cx="40146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0" y="1804650"/>
            <a:ext cx="3858600" cy="15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7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0" y="598168"/>
            <a:ext cx="398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cxnSp>
        <p:nvCxnSpPr>
          <p:cNvPr id="44" name="Google Shape;44;p7"/>
          <p:cNvCxnSpPr/>
          <p:nvPr/>
        </p:nvCxnSpPr>
        <p:spPr>
          <a:xfrm>
            <a:off x="4572000" y="1291150"/>
            <a:ext cx="4584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684450" y="563023"/>
            <a:ext cx="2746200" cy="213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47" name="Google Shape;47;p8"/>
          <p:cNvCxnSpPr/>
          <p:nvPr/>
        </p:nvCxnSpPr>
        <p:spPr>
          <a:xfrm>
            <a:off x="5267569" y="0"/>
            <a:ext cx="0" cy="28437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 l="4" t="57459" r="57458"/>
          <a:stretch/>
        </p:blipFill>
        <p:spPr>
          <a:xfrm flipH="1">
            <a:off x="5853900" y="3173400"/>
            <a:ext cx="3290100" cy="19701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175"/>
            <a:ext cx="1401600" cy="8583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-1610375"/>
            <a:ext cx="6753900" cy="6753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597050" y="2002025"/>
            <a:ext cx="23895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4572002" y="614900"/>
            <a:ext cx="396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flipH="1">
            <a:off x="5296499" y="1291155"/>
            <a:ext cx="3847500" cy="38475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9"/>
          <p:cNvCxnSpPr>
            <a:endCxn id="54" idx="0"/>
          </p:cNvCxnSpPr>
          <p:nvPr/>
        </p:nvCxnSpPr>
        <p:spPr>
          <a:xfrm>
            <a:off x="2813699" y="1291155"/>
            <a:ext cx="6330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31074" y="611816"/>
            <a:ext cx="803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verpass"/>
              <a:buNone/>
              <a:defRPr sz="40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uli"/>
              <a:buNone/>
              <a:defRPr sz="4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uli"/>
              <a:buNone/>
              <a:defRPr sz="4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uli"/>
              <a:buNone/>
              <a:defRPr sz="4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uli"/>
              <a:buNone/>
              <a:defRPr sz="4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uli"/>
              <a:buNone/>
              <a:defRPr sz="4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uli"/>
              <a:buNone/>
              <a:defRPr sz="4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uli"/>
              <a:buNone/>
              <a:defRPr sz="4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uli"/>
              <a:buNone/>
              <a:defRPr sz="4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lth_insurance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en.wikipedia.org/wiki/Disability" TargetMode="External"/><Relationship Id="rId5" Type="http://schemas.openxmlformats.org/officeDocument/2006/relationships/hyperlink" Target="https://en.wikipedia.org/wiki/Centers_for_Medicare_and_Medicaid_Services" TargetMode="External"/><Relationship Id="rId4" Type="http://schemas.openxmlformats.org/officeDocument/2006/relationships/hyperlink" Target="https://en.wikipedia.org/wiki/Social_Security_Administration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datastudio.google.com/reporting/28d4ece0-0b41-4126-901d-60511d9e082b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tudio.google.com/reporting/cfe8d445-92c8-4289-bf9d-3e755c1ed5a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cisionworks.com/2003/09/the-bottom-up-misnomer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Medicare_(United_States)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v/privacy-policy#data_policy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datasets/cms/cms-medicare" TargetMode="External"/><Relationship Id="rId5" Type="http://schemas.openxmlformats.org/officeDocument/2006/relationships/hyperlink" Target="https://bigquery.cloud.google.com/dataset/bigquery-public-data:medicare" TargetMode="External"/><Relationship Id="rId4" Type="http://schemas.openxmlformats.org/officeDocument/2006/relationships/hyperlink" Target="https://cloud.google.com/bigquery/public-data/medicar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ctrTitle" idx="2"/>
          </p:nvPr>
        </p:nvSpPr>
        <p:spPr>
          <a:xfrm>
            <a:off x="4909600" y="976014"/>
            <a:ext cx="34530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MEDICARE HEALTH INSURANCE </a:t>
            </a:r>
            <a:endParaRPr sz="3900"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1"/>
          </p:nvPr>
        </p:nvSpPr>
        <p:spPr>
          <a:xfrm>
            <a:off x="4909600" y="2409700"/>
            <a:ext cx="1533000" cy="10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Final Project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Team 12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229" name="Google Shape;229;p34"/>
          <p:cNvCxnSpPr/>
          <p:nvPr/>
        </p:nvCxnSpPr>
        <p:spPr>
          <a:xfrm>
            <a:off x="4867500" y="3415300"/>
            <a:ext cx="42765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4"/>
          <p:cNvSpPr txBox="1"/>
          <p:nvPr/>
        </p:nvSpPr>
        <p:spPr>
          <a:xfrm>
            <a:off x="4867500" y="3515025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Amit Bendale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Priestley Fernandes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Vedansh Arora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Neil Dias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Vedant Mahendra</a:t>
            </a:r>
            <a:endParaRPr sz="16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l="22110" t="2889" r="-22109" b="-2890"/>
          <a:stretch/>
        </p:blipFill>
        <p:spPr>
          <a:xfrm>
            <a:off x="783100" y="881063"/>
            <a:ext cx="472525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>
            <a:spLocks noGrp="1"/>
          </p:cNvSpPr>
          <p:nvPr>
            <p:ph type="title"/>
          </p:nvPr>
        </p:nvSpPr>
        <p:spPr>
          <a:xfrm>
            <a:off x="2077275" y="431450"/>
            <a:ext cx="701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MOSCOW CAPABILITY GAP ANALYSIS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75" y="1173225"/>
            <a:ext cx="6921976" cy="37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title"/>
          </p:nvPr>
        </p:nvSpPr>
        <p:spPr>
          <a:xfrm>
            <a:off x="1094950" y="599850"/>
            <a:ext cx="669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LEVEL BUS MATRIX</a:t>
            </a:r>
            <a:endParaRPr/>
          </a:p>
        </p:txBody>
      </p:sp>
      <p:graphicFrame>
        <p:nvGraphicFramePr>
          <p:cNvPr id="338" name="Google Shape;338;p44"/>
          <p:cNvGraphicFramePr/>
          <p:nvPr/>
        </p:nvGraphicFramePr>
        <p:xfrm>
          <a:off x="239913" y="137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{17F9E4D0-8C1D-4DF0-9484-EB77F464125C}</a:tableStyleId>
              </a:tblPr>
              <a:tblGrid>
                <a:gridCol w="236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8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3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3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2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9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3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8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processes/ Features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Policy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Claims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Beneficiary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Charges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Physician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Supplier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Development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Distribution and Underwriting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Policy management and Servicing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Claims Administration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Finance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Marketing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Procurement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 Services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>
            <a:spLocks noGrp="1"/>
          </p:cNvSpPr>
          <p:nvPr>
            <p:ph type="title"/>
          </p:nvPr>
        </p:nvSpPr>
        <p:spPr>
          <a:xfrm>
            <a:off x="1094950" y="599850"/>
            <a:ext cx="669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BUS MATRIX</a:t>
            </a:r>
            <a:endParaRPr/>
          </a:p>
        </p:txBody>
      </p:sp>
      <p:pic>
        <p:nvPicPr>
          <p:cNvPr id="344" name="Google Shape;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4950"/>
            <a:ext cx="8839202" cy="3169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>
            <a:spLocks noGrp="1"/>
          </p:cNvSpPr>
          <p:nvPr>
            <p:ph type="title"/>
          </p:nvPr>
        </p:nvSpPr>
        <p:spPr>
          <a:xfrm>
            <a:off x="1094950" y="599850"/>
            <a:ext cx="6691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BUS MATRIX</a:t>
            </a:r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700" y="1324950"/>
            <a:ext cx="6814591" cy="36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>
            <a:spLocks noGrp="1"/>
          </p:cNvSpPr>
          <p:nvPr>
            <p:ph type="title"/>
          </p:nvPr>
        </p:nvSpPr>
        <p:spPr>
          <a:xfrm>
            <a:off x="2714125" y="606525"/>
            <a:ext cx="6202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2"/>
                </a:solidFill>
              </a:rPr>
              <a:t>LOGICAL</a:t>
            </a:r>
            <a:endParaRPr sz="43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2"/>
                </a:solidFill>
              </a:rPr>
              <a:t>DIMENSION </a:t>
            </a:r>
            <a:endParaRPr sz="43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dk2"/>
                </a:solidFill>
              </a:rPr>
              <a:t>MODELLING</a:t>
            </a:r>
            <a:endParaRPr sz="4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>
            <a:spLocks noGrp="1"/>
          </p:cNvSpPr>
          <p:nvPr>
            <p:ph type="title"/>
          </p:nvPr>
        </p:nvSpPr>
        <p:spPr>
          <a:xfrm>
            <a:off x="1346250" y="462425"/>
            <a:ext cx="66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 TABLES</a:t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900" y="1370425"/>
            <a:ext cx="5410401" cy="362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title"/>
          </p:nvPr>
        </p:nvSpPr>
        <p:spPr>
          <a:xfrm rot="-5400000">
            <a:off x="-1777200" y="2196000"/>
            <a:ext cx="49605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Hospice Star Schema: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Hospice Fact</a:t>
            </a:r>
            <a:endParaRPr sz="3000"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625" y="266975"/>
            <a:ext cx="6985548" cy="472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 rot="-5400000">
            <a:off x="-1777200" y="2196000"/>
            <a:ext cx="49605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Home Health Star Schema: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Home Health Agency Fact </a:t>
            </a:r>
            <a:endParaRPr sz="2600"/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675" y="347050"/>
            <a:ext cx="7302749" cy="4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>
            <a:spLocks noGrp="1"/>
          </p:cNvSpPr>
          <p:nvPr>
            <p:ph type="title"/>
          </p:nvPr>
        </p:nvSpPr>
        <p:spPr>
          <a:xfrm rot="-5400000">
            <a:off x="-1777200" y="2196000"/>
            <a:ext cx="49605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Hospital General Info Star Schema: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Hospital Rating Metrics Fact </a:t>
            </a:r>
            <a:endParaRPr sz="2100"/>
          </a:p>
        </p:txBody>
      </p:sp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200" y="364850"/>
            <a:ext cx="7756576" cy="419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>
            <a:spLocks noGrp="1"/>
          </p:cNvSpPr>
          <p:nvPr>
            <p:ph type="title"/>
          </p:nvPr>
        </p:nvSpPr>
        <p:spPr>
          <a:xfrm rot="-5400000">
            <a:off x="-1732700" y="2231600"/>
            <a:ext cx="49605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Nursing Facilities Star Schema: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Nursing Facility Fact </a:t>
            </a:r>
            <a:endParaRPr sz="2400"/>
          </a:p>
        </p:txBody>
      </p:sp>
      <p:pic>
        <p:nvPicPr>
          <p:cNvPr id="385" name="Google Shape;3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075" y="364850"/>
            <a:ext cx="7044675" cy="460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1510254" y="818972"/>
            <a:ext cx="3295200" cy="2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ABOUT MEDICARE</a:t>
            </a:r>
            <a:endParaRPr sz="1200"/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 idx="8"/>
          </p:nvPr>
        </p:nvSpPr>
        <p:spPr>
          <a:xfrm>
            <a:off x="4509698" y="574750"/>
            <a:ext cx="3858900" cy="6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</a:t>
            </a:r>
            <a:r>
              <a:rPr lang="en" sz="3400">
                <a:solidFill>
                  <a:schemeClr val="lt2"/>
                </a:solidFill>
              </a:rPr>
              <a:t>CONTENTS</a:t>
            </a:r>
            <a:endParaRPr sz="3400">
              <a:solidFill>
                <a:schemeClr val="lt2"/>
              </a:solidFill>
            </a:endParaRPr>
          </a:p>
        </p:txBody>
      </p:sp>
      <p:sp>
        <p:nvSpPr>
          <p:cNvPr id="238" name="Google Shape;238;p35"/>
          <p:cNvSpPr txBox="1">
            <a:spLocks noGrp="1"/>
          </p:cNvSpPr>
          <p:nvPr>
            <p:ph type="title" idx="2"/>
          </p:nvPr>
        </p:nvSpPr>
        <p:spPr>
          <a:xfrm>
            <a:off x="1523003" y="1314409"/>
            <a:ext cx="3295200" cy="2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ARCHITECTURE AND BUS MATRIX</a:t>
            </a:r>
            <a:endParaRPr sz="1200"/>
          </a:p>
        </p:txBody>
      </p:sp>
      <p:sp>
        <p:nvSpPr>
          <p:cNvPr id="239" name="Google Shape;239;p35"/>
          <p:cNvSpPr txBox="1">
            <a:spLocks noGrp="1"/>
          </p:cNvSpPr>
          <p:nvPr>
            <p:ph type="title" idx="4"/>
          </p:nvPr>
        </p:nvSpPr>
        <p:spPr>
          <a:xfrm>
            <a:off x="1510246" y="1809845"/>
            <a:ext cx="3295200" cy="2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LOGICAL DIMENSIONAL MODEL</a:t>
            </a:r>
            <a:endParaRPr sz="400"/>
          </a:p>
        </p:txBody>
      </p:sp>
      <p:sp>
        <p:nvSpPr>
          <p:cNvPr id="240" name="Google Shape;240;p35"/>
          <p:cNvSpPr txBox="1">
            <a:spLocks noGrp="1"/>
          </p:cNvSpPr>
          <p:nvPr>
            <p:ph type="title" idx="6"/>
          </p:nvPr>
        </p:nvSpPr>
        <p:spPr>
          <a:xfrm>
            <a:off x="1510253" y="2205674"/>
            <a:ext cx="3295200" cy="2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CONFORMED DIMENSIONS</a:t>
            </a:r>
            <a:endParaRPr sz="1200"/>
          </a:p>
        </p:txBody>
      </p:sp>
      <p:sp>
        <p:nvSpPr>
          <p:cNvPr id="241" name="Google Shape;241;p35"/>
          <p:cNvSpPr txBox="1">
            <a:spLocks noGrp="1"/>
          </p:cNvSpPr>
          <p:nvPr>
            <p:ph type="title" idx="9"/>
          </p:nvPr>
        </p:nvSpPr>
        <p:spPr>
          <a:xfrm>
            <a:off x="632900" y="649779"/>
            <a:ext cx="890100" cy="4242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title" idx="13"/>
          </p:nvPr>
        </p:nvSpPr>
        <p:spPr>
          <a:xfrm>
            <a:off x="632900" y="1156030"/>
            <a:ext cx="8901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title" idx="14"/>
          </p:nvPr>
        </p:nvSpPr>
        <p:spPr>
          <a:xfrm>
            <a:off x="632900" y="1625619"/>
            <a:ext cx="8901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title" idx="15"/>
          </p:nvPr>
        </p:nvSpPr>
        <p:spPr>
          <a:xfrm>
            <a:off x="632900" y="2095216"/>
            <a:ext cx="890100" cy="41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l="21875" r="21875"/>
          <a:stretch/>
        </p:blipFill>
        <p:spPr>
          <a:xfrm>
            <a:off x="6289875" y="2936350"/>
            <a:ext cx="2149800" cy="212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1510253" y="2771356"/>
            <a:ext cx="3295200" cy="2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TRANSFORMATION RULES</a:t>
            </a:r>
            <a:endParaRPr sz="1200"/>
          </a:p>
        </p:txBody>
      </p:sp>
      <p:sp>
        <p:nvSpPr>
          <p:cNvPr id="247" name="Google Shape;247;p35"/>
          <p:cNvSpPr txBox="1">
            <a:spLocks noGrp="1"/>
          </p:cNvSpPr>
          <p:nvPr>
            <p:ph type="title" idx="2"/>
          </p:nvPr>
        </p:nvSpPr>
        <p:spPr>
          <a:xfrm>
            <a:off x="1510250" y="3170599"/>
            <a:ext cx="3295200" cy="2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AGGREGATE TABLES</a:t>
            </a:r>
            <a:endParaRPr sz="1200"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4"/>
          </p:nvPr>
        </p:nvSpPr>
        <p:spPr>
          <a:xfrm>
            <a:off x="1510245" y="3773354"/>
            <a:ext cx="3295200" cy="2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MDDB CUBES</a:t>
            </a:r>
            <a:endParaRPr sz="1200"/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 idx="6"/>
          </p:nvPr>
        </p:nvSpPr>
        <p:spPr>
          <a:xfrm>
            <a:off x="1523003" y="4138297"/>
            <a:ext cx="3295200" cy="2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 PORTAL AND SYSTEM DESIGN</a:t>
            </a:r>
            <a:endParaRPr sz="400"/>
          </a:p>
        </p:txBody>
      </p:sp>
      <p:sp>
        <p:nvSpPr>
          <p:cNvPr id="250" name="Google Shape;250;p35"/>
          <p:cNvSpPr txBox="1">
            <a:spLocks noGrp="1"/>
          </p:cNvSpPr>
          <p:nvPr>
            <p:ph type="title" idx="9"/>
          </p:nvPr>
        </p:nvSpPr>
        <p:spPr>
          <a:xfrm>
            <a:off x="632900" y="2601472"/>
            <a:ext cx="890100" cy="3687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title" idx="13"/>
          </p:nvPr>
        </p:nvSpPr>
        <p:spPr>
          <a:xfrm>
            <a:off x="632900" y="3113750"/>
            <a:ext cx="8901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title" idx="14"/>
          </p:nvPr>
        </p:nvSpPr>
        <p:spPr>
          <a:xfrm>
            <a:off x="632900" y="3626015"/>
            <a:ext cx="8901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title" idx="15"/>
          </p:nvPr>
        </p:nvSpPr>
        <p:spPr>
          <a:xfrm>
            <a:off x="632900" y="4063643"/>
            <a:ext cx="8901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>
            <a:spLocks noGrp="1"/>
          </p:cNvSpPr>
          <p:nvPr>
            <p:ph type="title"/>
          </p:nvPr>
        </p:nvSpPr>
        <p:spPr>
          <a:xfrm rot="-5400000">
            <a:off x="-1732700" y="2231600"/>
            <a:ext cx="49605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Prescriber Star Schema: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Prescription Details Fact </a:t>
            </a:r>
            <a:endParaRPr sz="2400"/>
          </a:p>
        </p:txBody>
      </p:sp>
      <p:pic>
        <p:nvPicPr>
          <p:cNvPr id="391" name="Google Shape;3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600" y="280875"/>
            <a:ext cx="7480701" cy="458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>
            <a:spLocks noGrp="1"/>
          </p:cNvSpPr>
          <p:nvPr>
            <p:ph type="title"/>
          </p:nvPr>
        </p:nvSpPr>
        <p:spPr>
          <a:xfrm>
            <a:off x="1238175" y="599850"/>
            <a:ext cx="66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54"/>
          <p:cNvSpPr txBox="1">
            <a:spLocks noGrp="1"/>
          </p:cNvSpPr>
          <p:nvPr>
            <p:ph type="title"/>
          </p:nvPr>
        </p:nvSpPr>
        <p:spPr>
          <a:xfrm rot="-5400000">
            <a:off x="-1732700" y="2231600"/>
            <a:ext cx="49605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Physician  Star Schema: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Physician and other supplier Fact </a:t>
            </a:r>
            <a:endParaRPr sz="2400"/>
          </a:p>
        </p:txBody>
      </p:sp>
      <p:pic>
        <p:nvPicPr>
          <p:cNvPr id="398" name="Google Shape;3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25" y="127100"/>
            <a:ext cx="7603651" cy="496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>
            <a:spLocks noGrp="1"/>
          </p:cNvSpPr>
          <p:nvPr>
            <p:ph type="title"/>
          </p:nvPr>
        </p:nvSpPr>
        <p:spPr>
          <a:xfrm rot="-5400000">
            <a:off x="-1683525" y="2130300"/>
            <a:ext cx="49605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Equipment Claims Star Schema: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Equipment Claims and Charges Fact </a:t>
            </a:r>
            <a:endParaRPr sz="2300"/>
          </a:p>
        </p:txBody>
      </p:sp>
      <p:pic>
        <p:nvPicPr>
          <p:cNvPr id="404" name="Google Shape;4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575" y="525025"/>
            <a:ext cx="7250925" cy="419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>
            <a:spLocks noGrp="1"/>
          </p:cNvSpPr>
          <p:nvPr>
            <p:ph type="title"/>
          </p:nvPr>
        </p:nvSpPr>
        <p:spPr>
          <a:xfrm rot="-5400000">
            <a:off x="-1777200" y="2196000"/>
            <a:ext cx="49605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Supplier Finances Star Schema: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Supplier Finances Fact</a:t>
            </a:r>
            <a:endParaRPr sz="2300"/>
          </a:p>
        </p:txBody>
      </p:sp>
      <p:pic>
        <p:nvPicPr>
          <p:cNvPr id="410" name="Google Shape;4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425" y="614025"/>
            <a:ext cx="6604101" cy="435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>
            <a:spLocks noGrp="1"/>
          </p:cNvSpPr>
          <p:nvPr>
            <p:ph type="title"/>
          </p:nvPr>
        </p:nvSpPr>
        <p:spPr>
          <a:xfrm rot="-5400000">
            <a:off x="-1777200" y="2196000"/>
            <a:ext cx="49605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Inpatient Charges Star Schema: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Inpatient Charges Fact </a:t>
            </a:r>
            <a:endParaRPr sz="2300"/>
          </a:p>
        </p:txBody>
      </p:sp>
      <p:pic>
        <p:nvPicPr>
          <p:cNvPr id="416" name="Google Shape;4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200" y="266975"/>
            <a:ext cx="7044674" cy="472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>
            <a:spLocks noGrp="1"/>
          </p:cNvSpPr>
          <p:nvPr>
            <p:ph type="title"/>
          </p:nvPr>
        </p:nvSpPr>
        <p:spPr>
          <a:xfrm rot="-5400000">
            <a:off x="-1777200" y="2196000"/>
            <a:ext cx="49605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Outpatient Charges Star Schema: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Outpatient Charges Fact </a:t>
            </a:r>
            <a:endParaRPr sz="2200"/>
          </a:p>
        </p:txBody>
      </p:sp>
      <p:pic>
        <p:nvPicPr>
          <p:cNvPr id="422" name="Google Shape;4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700" y="293625"/>
            <a:ext cx="7231550" cy="446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 txBox="1">
            <a:spLocks noGrp="1"/>
          </p:cNvSpPr>
          <p:nvPr>
            <p:ph type="body" idx="1"/>
          </p:nvPr>
        </p:nvSpPr>
        <p:spPr>
          <a:xfrm>
            <a:off x="4572000" y="2018449"/>
            <a:ext cx="3858900" cy="15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28" name="Google Shape;428;p59"/>
          <p:cNvSpPr txBox="1">
            <a:spLocks noGrp="1"/>
          </p:cNvSpPr>
          <p:nvPr>
            <p:ph type="title"/>
          </p:nvPr>
        </p:nvSpPr>
        <p:spPr>
          <a:xfrm>
            <a:off x="983250" y="2302200"/>
            <a:ext cx="78894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AGGREGATE TABLES</a:t>
            </a:r>
            <a:endParaRPr sz="5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AGGREGATE TABLE</a:t>
            </a:r>
            <a:endParaRPr sz="24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pic>
        <p:nvPicPr>
          <p:cNvPr id="434" name="Google Shape;4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25" y="921925"/>
            <a:ext cx="7162549" cy="392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1"/>
          <p:cNvSpPr txBox="1">
            <a:spLocks noGrp="1"/>
          </p:cNvSpPr>
          <p:nvPr>
            <p:ph type="title" idx="6"/>
          </p:nvPr>
        </p:nvSpPr>
        <p:spPr>
          <a:xfrm>
            <a:off x="937000" y="604618"/>
            <a:ext cx="7270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CONFORMED DIMENSIONS</a:t>
            </a:r>
            <a:endParaRPr/>
          </a:p>
        </p:txBody>
      </p:sp>
      <p:sp>
        <p:nvSpPr>
          <p:cNvPr id="440" name="Google Shape;440;p61"/>
          <p:cNvSpPr/>
          <p:nvPr/>
        </p:nvSpPr>
        <p:spPr>
          <a:xfrm>
            <a:off x="2389625" y="1835337"/>
            <a:ext cx="1291200" cy="72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441" name="Google Shape;441;p61"/>
          <p:cNvSpPr/>
          <p:nvPr/>
        </p:nvSpPr>
        <p:spPr>
          <a:xfrm>
            <a:off x="2445351" y="3378656"/>
            <a:ext cx="1291200" cy="72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</a:t>
            </a:r>
            <a:endParaRPr/>
          </a:p>
        </p:txBody>
      </p:sp>
      <p:sp>
        <p:nvSpPr>
          <p:cNvPr id="442" name="Google Shape;442;p61"/>
          <p:cNvSpPr/>
          <p:nvPr/>
        </p:nvSpPr>
        <p:spPr>
          <a:xfrm>
            <a:off x="5392779" y="3378656"/>
            <a:ext cx="1291200" cy="72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Provider</a:t>
            </a:r>
            <a:endParaRPr/>
          </a:p>
        </p:txBody>
      </p:sp>
      <p:sp>
        <p:nvSpPr>
          <p:cNvPr id="443" name="Google Shape;443;p61"/>
          <p:cNvSpPr/>
          <p:nvPr/>
        </p:nvSpPr>
        <p:spPr>
          <a:xfrm>
            <a:off x="5292592" y="1835337"/>
            <a:ext cx="1291200" cy="72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</a:t>
            </a:r>
            <a:endParaRPr/>
          </a:p>
        </p:txBody>
      </p:sp>
      <p:pic>
        <p:nvPicPr>
          <p:cNvPr id="444" name="Google Shape;444;p61"/>
          <p:cNvPicPr preferRelativeResize="0"/>
          <p:nvPr/>
        </p:nvPicPr>
        <p:blipFill rotWithShape="1">
          <a:blip r:embed="rId3">
            <a:alphaModFix/>
          </a:blip>
          <a:srcRect l="21202" r="24277" b="3072"/>
          <a:stretch/>
        </p:blipFill>
        <p:spPr>
          <a:xfrm>
            <a:off x="3316350" y="1835325"/>
            <a:ext cx="2349300" cy="2332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>
            <a:spLocks noGrp="1"/>
          </p:cNvSpPr>
          <p:nvPr>
            <p:ph type="title"/>
          </p:nvPr>
        </p:nvSpPr>
        <p:spPr>
          <a:xfrm>
            <a:off x="1611100" y="608756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DIMENSION TABLES</a:t>
            </a:r>
            <a:endParaRPr/>
          </a:p>
        </p:txBody>
      </p:sp>
      <p:pic>
        <p:nvPicPr>
          <p:cNvPr id="450" name="Google Shape;4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900" y="1307156"/>
            <a:ext cx="5414336" cy="366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 idx="2"/>
          </p:nvPr>
        </p:nvSpPr>
        <p:spPr>
          <a:xfrm>
            <a:off x="2280221" y="730775"/>
            <a:ext cx="3237900" cy="1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1050050" y="3021725"/>
            <a:ext cx="60600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MEDICARE</a:t>
            </a:r>
            <a:endParaRPr u="non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25" y="1280456"/>
            <a:ext cx="7962107" cy="366614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3"/>
          <p:cNvSpPr txBox="1">
            <a:spLocks noGrp="1"/>
          </p:cNvSpPr>
          <p:nvPr>
            <p:ph type="title"/>
          </p:nvPr>
        </p:nvSpPr>
        <p:spPr>
          <a:xfrm>
            <a:off x="1611100" y="608756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DIMENSION TABLES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"/>
          <p:cNvSpPr txBox="1"/>
          <p:nvPr/>
        </p:nvSpPr>
        <p:spPr>
          <a:xfrm>
            <a:off x="2006100" y="81300"/>
            <a:ext cx="51318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2"/>
                </a:solidFill>
              </a:rPr>
              <a:t>DIMENSION DESCRIPTION</a:t>
            </a:r>
            <a:endParaRPr sz="2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62" name="Google Shape;4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50" y="773225"/>
            <a:ext cx="8249175" cy="39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>
            <a:spLocks noGrp="1"/>
          </p:cNvSpPr>
          <p:nvPr>
            <p:ph type="title"/>
          </p:nvPr>
        </p:nvSpPr>
        <p:spPr>
          <a:xfrm>
            <a:off x="1655550" y="537556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SOME IMPORTANT POINTERS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5"/>
          <p:cNvSpPr txBox="1">
            <a:spLocks noGrp="1"/>
          </p:cNvSpPr>
          <p:nvPr>
            <p:ph type="title" idx="4294967295"/>
          </p:nvPr>
        </p:nvSpPr>
        <p:spPr>
          <a:xfrm>
            <a:off x="1041150" y="1268650"/>
            <a:ext cx="6798600" cy="3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BENEFICIARY AND PATIENT ARE TWO DIFFERENT VIEWS OF A SIMILAR DIMENSION. THUS, THEY ACT AS ROLE PLAYING DIMENSIONS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PATIENT/ BENEFICIARY ACT AS MONSTER DIMENSION DUE TO CONSTANT UPDATES. THUS, THEY CAN BE SPLIT INTO STATIC AND VARIABLE ATTRIBUTE’ TABLES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PRIMARY KEYS FOR ALL FACT TABLES AND EVEN DIMENSION TABLES ARE SURROGATE KEYS WHICH ARE SYSTEM GENERATED(NEWLY CREATED WITH UPDATED ROWS)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524950" y="546850"/>
            <a:ext cx="773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TRANSFORMATION RULES</a:t>
            </a:r>
            <a:endParaRPr u="none"/>
          </a:p>
        </p:txBody>
      </p:sp>
      <p:graphicFrame>
        <p:nvGraphicFramePr>
          <p:cNvPr id="474" name="Google Shape;474;p66"/>
          <p:cNvGraphicFramePr/>
          <p:nvPr/>
        </p:nvGraphicFramePr>
        <p:xfrm>
          <a:off x="443725" y="139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{4A0425E3-BBE3-4F85-90E4-BDF8289DDC59}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Transform the date to Format DD/MM/YYYY</a:t>
                      </a:r>
                      <a:endParaRPr sz="16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>
                        <a:highlight>
                          <a:srgbClr val="F2F2F2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Drug ID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Concatenation of Generic name, Provider ID ,and Drug Name in the format - GGPPPDDD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Outpatient Number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Concatenation of patient ID and APC code in the format of PPPP-AAA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APC Code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Concatenation of APC level and APC description in the format of LLLL-D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7"/>
          <p:cNvSpPr txBox="1">
            <a:spLocks noGrp="1"/>
          </p:cNvSpPr>
          <p:nvPr>
            <p:ph type="title"/>
          </p:nvPr>
        </p:nvSpPr>
        <p:spPr>
          <a:xfrm>
            <a:off x="253550" y="1515443"/>
            <a:ext cx="6368400" cy="21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MDDB CUBES</a:t>
            </a:r>
            <a:endParaRPr sz="5000" u="non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OUTPATIENT_CHARGES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85" name="Google Shape;4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250" y="958650"/>
            <a:ext cx="5042466" cy="40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9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OUTPATIENT_CHARGES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91" name="Google Shape;4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950" y="976450"/>
            <a:ext cx="4817793" cy="40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INPATIENT_CHARGES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97" name="Google Shape;4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750" y="851850"/>
            <a:ext cx="4870362" cy="40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AGGREGATED CUBES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03" name="Google Shape;503;p71"/>
          <p:cNvPicPr preferRelativeResize="0"/>
          <p:nvPr/>
        </p:nvPicPr>
        <p:blipFill rotWithShape="1">
          <a:blip r:embed="rId3">
            <a:alphaModFix/>
          </a:blip>
          <a:srcRect b="-2040"/>
          <a:stretch/>
        </p:blipFill>
        <p:spPr>
          <a:xfrm>
            <a:off x="1344825" y="806250"/>
            <a:ext cx="6308977" cy="411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"/>
          <p:cNvSpPr txBox="1">
            <a:spLocks noGrp="1"/>
          </p:cNvSpPr>
          <p:nvPr>
            <p:ph type="title"/>
          </p:nvPr>
        </p:nvSpPr>
        <p:spPr>
          <a:xfrm>
            <a:off x="5259200" y="674400"/>
            <a:ext cx="3954600" cy="21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 PORTAL AND SYSTEM DESIGN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body" idx="1"/>
          </p:nvPr>
        </p:nvSpPr>
        <p:spPr>
          <a:xfrm>
            <a:off x="713225" y="2076612"/>
            <a:ext cx="5313000" cy="1976100"/>
          </a:xfrm>
          <a:prstGeom prst="rect">
            <a:avLst/>
          </a:prstGeom>
        </p:spPr>
        <p:txBody>
          <a:bodyPr spcFirstLastPara="1" wrap="square" lIns="320025" tIns="91425" rIns="1280150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Medicare</a:t>
            </a:r>
            <a:r>
              <a:rPr lang="en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is a government national </a:t>
            </a:r>
            <a:r>
              <a:rPr lang="en" sz="1200">
                <a:solidFill>
                  <a:srgbClr val="0B008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health insurance</a:t>
            </a:r>
            <a:r>
              <a:rPr lang="en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program in the United States, begun in 1965 under the </a:t>
            </a:r>
            <a:r>
              <a:rPr lang="en" sz="1200">
                <a:solidFill>
                  <a:srgbClr val="0B008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Social Security Administration</a:t>
            </a:r>
            <a:r>
              <a:rPr lang="en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(SSA) </a:t>
            </a:r>
            <a:endParaRPr sz="12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Administered by the </a:t>
            </a:r>
            <a:r>
              <a:rPr lang="en" sz="1200">
                <a:solidFill>
                  <a:srgbClr val="0B008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Centers for Medicare and Medicaid Services</a:t>
            </a:r>
            <a:r>
              <a:rPr lang="en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(CMS).</a:t>
            </a:r>
            <a:endParaRPr sz="12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It primarily provides health insurance for Americans aged 65 and older, but also for some younger people with </a:t>
            </a:r>
            <a:r>
              <a:rPr lang="en" sz="1200">
                <a:solidFill>
                  <a:srgbClr val="0B008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disability</a:t>
            </a:r>
            <a:r>
              <a:rPr lang="en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status as determined by the SSA(Social Security Administration)</a:t>
            </a:r>
            <a:endParaRPr sz="12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713225" y="6015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MEDICARE?</a:t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 rotWithShape="1">
          <a:blip r:embed="rId7">
            <a:alphaModFix/>
          </a:blip>
          <a:srcRect l="26208" t="9722" r="23009"/>
          <a:stretch/>
        </p:blipFill>
        <p:spPr>
          <a:xfrm>
            <a:off x="5310319" y="1876510"/>
            <a:ext cx="2375100" cy="2375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BUSINESS CONTEXT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14" name="Google Shape;514;p73"/>
          <p:cNvSpPr txBox="1"/>
          <p:nvPr/>
        </p:nvSpPr>
        <p:spPr>
          <a:xfrm>
            <a:off x="449100" y="1030750"/>
            <a:ext cx="82458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BI system is aimed towards Medicare Organization(s) 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 can provide various information based on different combinations of facts but we have limited the information provided by the BI system based on inpatient and outpatient charges.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BI system would provide various statistical insight across different location based on medical procedures performed and drugs prescribed by physicians.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BI system has the capability to provide detailed relationships between the average medical charges and total payments for a said procedure in a single or multiple locations.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system also has the capability to provide worldwide information owing to the fact  that that data is stored in cloud and uses BigQuery to access it.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4"/>
          <p:cNvSpPr txBox="1"/>
          <p:nvPr/>
        </p:nvSpPr>
        <p:spPr>
          <a:xfrm>
            <a:off x="1048350" y="150950"/>
            <a:ext cx="7047300" cy="47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USER AND TASK ANALYSIS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 u="sng">
                <a:solidFill>
                  <a:srgbClr val="FFFFFF"/>
                </a:solidFill>
              </a:rPr>
              <a:t>Analyst</a:t>
            </a:r>
            <a:r>
              <a:rPr lang="en" sz="1600">
                <a:solidFill>
                  <a:srgbClr val="FFFFFF"/>
                </a:solidFill>
              </a:rPr>
              <a:t>: An analyst studies and maintain a database’s structure and upgrade relevant technology in order to ensure it produces value for an organization over time. He/she makes use of data available and try to extract useful information from it using different data manipulation and visualization tools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 u="sng">
                <a:solidFill>
                  <a:srgbClr val="FFFFFF"/>
                </a:solidFill>
              </a:rPr>
              <a:t>Manager</a:t>
            </a:r>
            <a:r>
              <a:rPr lang="en" sz="1600">
                <a:solidFill>
                  <a:srgbClr val="FFFFFF"/>
                </a:solidFill>
              </a:rPr>
              <a:t>: A database manager contributes to the creation of more efficient and consistent databases. They also determine the storage structures of the database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 u="sng">
                <a:solidFill>
                  <a:srgbClr val="FFFFFF"/>
                </a:solidFill>
              </a:rPr>
              <a:t>Developer</a:t>
            </a:r>
            <a:r>
              <a:rPr lang="en" sz="1600">
                <a:solidFill>
                  <a:srgbClr val="FFFFFF"/>
                </a:solidFill>
              </a:rPr>
              <a:t>: The role of a database developer is to design efficient databases 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 u="sng">
                <a:solidFill>
                  <a:srgbClr val="FFFFFF"/>
                </a:solidFill>
              </a:rPr>
              <a:t>Project manager</a:t>
            </a:r>
            <a:r>
              <a:rPr lang="en" sz="1600">
                <a:solidFill>
                  <a:srgbClr val="FFFFFF"/>
                </a:solidFill>
              </a:rPr>
              <a:t>: A project manager makes use of process database for project planning, estimation, analysis of productivity and quality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5"/>
          <p:cNvSpPr txBox="1">
            <a:spLocks noGrp="1"/>
          </p:cNvSpPr>
          <p:nvPr>
            <p:ph type="title" idx="4294967295"/>
          </p:nvPr>
        </p:nvSpPr>
        <p:spPr>
          <a:xfrm>
            <a:off x="1173225" y="860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BI PORTAL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875" y="650200"/>
            <a:ext cx="7625999" cy="42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6"/>
          <p:cNvSpPr txBox="1">
            <a:spLocks noGrp="1"/>
          </p:cNvSpPr>
          <p:nvPr>
            <p:ph type="title" idx="4294967295"/>
          </p:nvPr>
        </p:nvSpPr>
        <p:spPr>
          <a:xfrm>
            <a:off x="1125700" y="2021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BI PORTAL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875" y="801125"/>
            <a:ext cx="6252252" cy="404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"/>
          <p:cNvSpPr txBox="1">
            <a:spLocks noGrp="1"/>
          </p:cNvSpPr>
          <p:nvPr>
            <p:ph type="title" idx="4294967295"/>
          </p:nvPr>
        </p:nvSpPr>
        <p:spPr>
          <a:xfrm>
            <a:off x="1167950" y="180275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DASHBOARD AND VISUALIZATIONS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75"/>
            <a:ext cx="6388549" cy="430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7"/>
          <p:cNvSpPr txBox="1"/>
          <p:nvPr/>
        </p:nvSpPr>
        <p:spPr>
          <a:xfrm>
            <a:off x="6735525" y="1451350"/>
            <a:ext cx="2020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https://datastudio.google.com/reporting/28d4ece0-0b41-4126-901d-60511d9e082b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77"/>
          <p:cNvSpPr txBox="1"/>
          <p:nvPr/>
        </p:nvSpPr>
        <p:spPr>
          <a:xfrm>
            <a:off x="6725325" y="1051150"/>
            <a:ext cx="20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 to the dashboard :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8"/>
          <p:cNvSpPr txBox="1">
            <a:spLocks noGrp="1"/>
          </p:cNvSpPr>
          <p:nvPr>
            <p:ph type="title" idx="4294967295"/>
          </p:nvPr>
        </p:nvSpPr>
        <p:spPr>
          <a:xfrm>
            <a:off x="1167950" y="180275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DASHBOARD AND VISUALIZATIONS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8"/>
          <p:cNvSpPr txBox="1"/>
          <p:nvPr/>
        </p:nvSpPr>
        <p:spPr>
          <a:xfrm>
            <a:off x="6837575" y="1724675"/>
            <a:ext cx="2194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https://datastudio.google.com/reporting/cfe8d445-92c8-4289-bf9d-3e755c1ed5ae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6" name="Google Shape;54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55200"/>
            <a:ext cx="6592651" cy="4327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8"/>
          <p:cNvSpPr txBox="1"/>
          <p:nvPr/>
        </p:nvSpPr>
        <p:spPr>
          <a:xfrm>
            <a:off x="6837575" y="1224650"/>
            <a:ext cx="21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 to the dashboard: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>
            <a:spLocks noGrp="1"/>
          </p:cNvSpPr>
          <p:nvPr>
            <p:ph type="title"/>
          </p:nvPr>
        </p:nvSpPr>
        <p:spPr>
          <a:xfrm>
            <a:off x="1238175" y="608216"/>
            <a:ext cx="66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 u="none"/>
          </a:p>
        </p:txBody>
      </p:sp>
      <p:sp>
        <p:nvSpPr>
          <p:cNvPr id="553" name="Google Shape;553;p79"/>
          <p:cNvSpPr/>
          <p:nvPr/>
        </p:nvSpPr>
        <p:spPr>
          <a:xfrm>
            <a:off x="14341620" y="-4819783"/>
            <a:ext cx="73024" cy="24380"/>
          </a:xfrm>
          <a:custGeom>
            <a:avLst/>
            <a:gdLst/>
            <a:ahLst/>
            <a:cxnLst/>
            <a:rect l="l" t="t" r="r" b="b"/>
            <a:pathLst>
              <a:path w="1884" h="629" extrusionOk="0">
                <a:moveTo>
                  <a:pt x="0" y="1"/>
                </a:moveTo>
                <a:lnTo>
                  <a:pt x="0" y="628"/>
                </a:lnTo>
                <a:lnTo>
                  <a:pt x="1884" y="628"/>
                </a:lnTo>
                <a:lnTo>
                  <a:pt x="18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9"/>
          <p:cNvSpPr/>
          <p:nvPr/>
        </p:nvSpPr>
        <p:spPr>
          <a:xfrm>
            <a:off x="14365961" y="-4870054"/>
            <a:ext cx="24341" cy="25155"/>
          </a:xfrm>
          <a:custGeom>
            <a:avLst/>
            <a:gdLst/>
            <a:ahLst/>
            <a:cxnLst/>
            <a:rect l="l" t="t" r="r" b="b"/>
            <a:pathLst>
              <a:path w="628" h="649" extrusionOk="0">
                <a:moveTo>
                  <a:pt x="0" y="0"/>
                </a:moveTo>
                <a:lnTo>
                  <a:pt x="0" y="649"/>
                </a:lnTo>
                <a:lnTo>
                  <a:pt x="628" y="649"/>
                </a:lnTo>
                <a:lnTo>
                  <a:pt x="6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9"/>
          <p:cNvSpPr txBox="1"/>
          <p:nvPr/>
        </p:nvSpPr>
        <p:spPr>
          <a:xfrm>
            <a:off x="537725" y="1504075"/>
            <a:ext cx="64293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lang="en" sz="1000">
                <a:solidFill>
                  <a:srgbClr val="222222"/>
                </a:solidFill>
              </a:rPr>
              <a:t>Kimball, Ralph, and Joe Caserta. </a:t>
            </a:r>
            <a:r>
              <a:rPr lang="en" sz="1000" i="1">
                <a:solidFill>
                  <a:srgbClr val="222222"/>
                </a:solidFill>
              </a:rPr>
              <a:t>The data warehouse ETL toolkit</a:t>
            </a:r>
            <a:r>
              <a:rPr lang="en" sz="1000">
                <a:solidFill>
                  <a:srgbClr val="222222"/>
                </a:solidFill>
              </a:rPr>
              <a:t>. John Wiley &amp; Sons, 2004.</a:t>
            </a:r>
            <a:endParaRPr sz="1000">
              <a:solidFill>
                <a:srgbClr val="222222"/>
              </a:solidFill>
            </a:endParaRPr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lang="en" sz="1000" u="sng">
                <a:solidFill>
                  <a:srgbClr val="0E65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https://decisionworks.com/2003/09/the-bottom-up-misnomer/</a:t>
            </a:r>
            <a:r>
              <a:rPr lang="en" sz="1000">
                <a:solidFill>
                  <a:srgbClr val="0E65F0"/>
                </a:solidFill>
              </a:rPr>
              <a:t> </a:t>
            </a:r>
            <a:endParaRPr sz="1000">
              <a:solidFill>
                <a:srgbClr val="0E65F0"/>
              </a:solidFill>
            </a:endParaRPr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lang="en" sz="1000" u="sng">
                <a:solidFill>
                  <a:srgbClr val="0E65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https://en.wikipedia.org/wiki/Medicare_(United_States)</a:t>
            </a:r>
            <a:r>
              <a:rPr lang="en" sz="1000">
                <a:solidFill>
                  <a:srgbClr val="0E65F0"/>
                </a:solidFill>
              </a:rPr>
              <a:t> </a:t>
            </a:r>
            <a:endParaRPr sz="1000">
              <a:solidFill>
                <a:srgbClr val="0E65F0"/>
              </a:solidFill>
            </a:endParaRPr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AutoNum type="arabicPeriod"/>
            </a:pPr>
            <a:r>
              <a:rPr lang="en" sz="1000">
                <a:solidFill>
                  <a:srgbClr val="222222"/>
                </a:solidFill>
              </a:rPr>
              <a:t>Tryfona, Nectaria, Frank Busborg, and Jens G. Borch Christiansen. "starER: A conceptual model for data warehouse design." </a:t>
            </a:r>
            <a:r>
              <a:rPr lang="en" sz="1000" i="1">
                <a:solidFill>
                  <a:srgbClr val="222222"/>
                </a:solidFill>
              </a:rPr>
              <a:t>Proceedings of the 2nd ACM international workshop on Data warehousing and OLAP</a:t>
            </a:r>
            <a:r>
              <a:rPr lang="en" sz="1000">
                <a:solidFill>
                  <a:srgbClr val="222222"/>
                </a:solidFill>
              </a:rPr>
              <a:t>. 1999.</a:t>
            </a:r>
            <a:endParaRPr sz="1000">
              <a:solidFill>
                <a:srgbClr val="222222"/>
              </a:solidFill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"/>
          <p:cNvSpPr txBox="1">
            <a:spLocks noGrp="1"/>
          </p:cNvSpPr>
          <p:nvPr>
            <p:ph type="title"/>
          </p:nvPr>
        </p:nvSpPr>
        <p:spPr>
          <a:xfrm>
            <a:off x="1238175" y="608216"/>
            <a:ext cx="66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 u="none"/>
          </a:p>
        </p:txBody>
      </p:sp>
      <p:sp>
        <p:nvSpPr>
          <p:cNvPr id="561" name="Google Shape;561;p80"/>
          <p:cNvSpPr/>
          <p:nvPr/>
        </p:nvSpPr>
        <p:spPr>
          <a:xfrm rot="-5400000" flipH="1">
            <a:off x="8694003" y="4"/>
            <a:ext cx="450000" cy="450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80"/>
          <p:cNvSpPr txBox="1"/>
          <p:nvPr/>
        </p:nvSpPr>
        <p:spPr>
          <a:xfrm>
            <a:off x="1143000" y="1612450"/>
            <a:ext cx="6762900" cy="1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08ABC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http://www.data.gov/privacy-policy#data_policy</a:t>
            </a:r>
            <a:r>
              <a:rPr lang="en" sz="1050">
                <a:highlight>
                  <a:srgbClr val="FFFFFF"/>
                </a:highlight>
              </a:rPr>
              <a:t> </a:t>
            </a:r>
            <a:endParaRPr sz="105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BEFF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https://cloud.google.com/bigquery/public-data/medicare</a:t>
            </a:r>
            <a:endParaRPr sz="1050">
              <a:solidFill>
                <a:srgbClr val="20BEF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8ABC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https://bigquery.cloud.google.com/dataset/bigquery-public-data:medicare</a:t>
            </a:r>
            <a:endParaRPr sz="105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https://www.kaggle.com/datasets/cms/cms-medicare</a:t>
            </a:r>
            <a:endParaRPr sz="105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1"/>
          <p:cNvSpPr txBox="1">
            <a:spLocks noGrp="1"/>
          </p:cNvSpPr>
          <p:nvPr>
            <p:ph type="title"/>
          </p:nvPr>
        </p:nvSpPr>
        <p:spPr>
          <a:xfrm>
            <a:off x="1655575" y="599856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!!</a:t>
            </a:r>
            <a:endParaRPr/>
          </a:p>
        </p:txBody>
      </p:sp>
      <p:pic>
        <p:nvPicPr>
          <p:cNvPr id="568" name="Google Shape;5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488" y="1463321"/>
            <a:ext cx="4253025" cy="33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8"/>
          <p:cNvGrpSpPr/>
          <p:nvPr/>
        </p:nvGrpSpPr>
        <p:grpSpPr>
          <a:xfrm>
            <a:off x="862889" y="3232317"/>
            <a:ext cx="6744148" cy="643500"/>
            <a:chOff x="806852" y="2322568"/>
            <a:chExt cx="6744148" cy="643500"/>
          </a:xfrm>
        </p:grpSpPr>
        <p:sp>
          <p:nvSpPr>
            <p:cNvPr id="272" name="Google Shape;272;p3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806852" y="2322576"/>
              <a:ext cx="14763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Part D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4579800" y="2322575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alibri"/>
                  <a:ea typeface="Calibri"/>
                  <a:cs typeface="Calibri"/>
                  <a:sym typeface="Calibri"/>
                </a:rPr>
                <a:t>Covers mostly self-administered prescription drugs.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9" name="Google Shape;279;p38"/>
          <p:cNvGrpSpPr/>
          <p:nvPr/>
        </p:nvGrpSpPr>
        <p:grpSpPr>
          <a:xfrm>
            <a:off x="862876" y="2577450"/>
            <a:ext cx="6744149" cy="643500"/>
            <a:chOff x="806838" y="2322568"/>
            <a:chExt cx="6744149" cy="643500"/>
          </a:xfrm>
        </p:grpSpPr>
        <p:sp>
          <p:nvSpPr>
            <p:cNvPr id="280" name="Google Shape;280;p3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806838" y="2322568"/>
              <a:ext cx="14763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Part C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4595987" y="2322568"/>
              <a:ext cx="2955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alibri"/>
                  <a:ea typeface="Calibri"/>
                  <a:cs typeface="Calibri"/>
                  <a:sym typeface="Calibri"/>
                </a:rPr>
                <a:t>Allows patients to choose health plans with at least the same service coverage as Parts A and B (and most often more), often the benefits of Part D, and always an annual out-of-pocket expense limit which A and B lack.</a:t>
              </a:r>
              <a:endParaRPr sz="4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" name="Google Shape;287;p38"/>
          <p:cNvGrpSpPr/>
          <p:nvPr/>
        </p:nvGrpSpPr>
        <p:grpSpPr>
          <a:xfrm>
            <a:off x="862864" y="1264723"/>
            <a:ext cx="6744148" cy="646482"/>
            <a:chOff x="806827" y="2322568"/>
            <a:chExt cx="6744148" cy="646482"/>
          </a:xfrm>
        </p:grpSpPr>
        <p:sp>
          <p:nvSpPr>
            <p:cNvPr id="288" name="Google Shape;288;p3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806827" y="2322570"/>
              <a:ext cx="14763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Part A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4532825" y="2326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" sz="800">
                  <a:latin typeface="Calibri"/>
                  <a:ea typeface="Calibri"/>
                  <a:cs typeface="Calibri"/>
                  <a:sym typeface="Calibri"/>
                </a:rPr>
                <a:t>overs hospital (inpatient, formally admitted only), skilled nursing (only after being formally admitted to a hospital for three days and not for custodial care), home health care, and hospice services.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5" name="Google Shape;295;p38"/>
          <p:cNvGrpSpPr/>
          <p:nvPr/>
        </p:nvGrpSpPr>
        <p:grpSpPr>
          <a:xfrm>
            <a:off x="862889" y="1922573"/>
            <a:ext cx="6744148" cy="643500"/>
            <a:chOff x="806827" y="2322568"/>
            <a:chExt cx="6744148" cy="643500"/>
          </a:xfrm>
        </p:grpSpPr>
        <p:sp>
          <p:nvSpPr>
            <p:cNvPr id="296" name="Google Shape;296;p3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806827" y="2322570"/>
              <a:ext cx="14763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Part A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4579775" y="2323175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Calibri"/>
                  <a:ea typeface="Calibri"/>
                  <a:cs typeface="Calibri"/>
                  <a:sym typeface="Calibri"/>
                </a:rPr>
                <a:t>Covers outpatient services including some providers' services while inpatient at a hospital, outpatient hospital charges, most provider office visits even if the office is "in a hospital", durable medical equipment, and most medical drugs </a:t>
              </a:r>
              <a:endParaRPr sz="11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3" name="Google Shape;303;p38"/>
          <p:cNvSpPr txBox="1"/>
          <p:nvPr/>
        </p:nvSpPr>
        <p:spPr>
          <a:xfrm>
            <a:off x="862900" y="806950"/>
            <a:ext cx="6331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alibri"/>
                <a:ea typeface="Calibri"/>
                <a:cs typeface="Calibri"/>
                <a:sym typeface="Calibri"/>
              </a:rPr>
              <a:t>Medicare Parts: Medicare is divided into four Parts: A, B, C and D. </a:t>
            </a:r>
            <a:endParaRPr sz="19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5259200" y="674400"/>
            <a:ext cx="3954600" cy="21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BUS MATRIX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BUSINESS DIMENSIONAL LIFECYCLE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175" y="1085650"/>
            <a:ext cx="6896498" cy="33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1238175" y="599850"/>
            <a:ext cx="66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HIGH LEVEL BUS MATRIX</a:t>
            </a:r>
            <a:endParaRPr u="none"/>
          </a:p>
        </p:txBody>
      </p:sp>
      <p:graphicFrame>
        <p:nvGraphicFramePr>
          <p:cNvPr id="320" name="Google Shape;320;p41"/>
          <p:cNvGraphicFramePr/>
          <p:nvPr/>
        </p:nvGraphicFramePr>
        <p:xfrm>
          <a:off x="196125" y="206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{17F9E4D0-8C1D-4DF0-9484-EB77F464125C}</a:tableStyleId>
              </a:tblPr>
              <a:tblGrid>
                <a:gridCol w="288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2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3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1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9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61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28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processes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Policy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Claims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Beneficiary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Charges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Physician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Supplier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Treatment facilities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Patient charges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 prescriber, supplier and physician details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Medical Equipment and drug provision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>
            <a:spLocks noGrp="1"/>
          </p:cNvSpPr>
          <p:nvPr>
            <p:ph type="title" idx="9"/>
          </p:nvPr>
        </p:nvSpPr>
        <p:spPr>
          <a:xfrm>
            <a:off x="1655575" y="601555"/>
            <a:ext cx="58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OPPORTUNITY MATRIX</a:t>
            </a:r>
            <a:endParaRPr/>
          </a:p>
        </p:txBody>
      </p:sp>
      <p:graphicFrame>
        <p:nvGraphicFramePr>
          <p:cNvPr id="326" name="Google Shape;326;p42"/>
          <p:cNvGraphicFramePr/>
          <p:nvPr/>
        </p:nvGraphicFramePr>
        <p:xfrm>
          <a:off x="600650" y="147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{17F9E4D0-8C1D-4DF0-9484-EB77F464125C}</a:tableStyleId>
              </a:tblPr>
              <a:tblGrid>
                <a:gridCol w="280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Business processes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Finance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Sales and Marketing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CRM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Strategy Management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Home Health agency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Hospice provider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Hospital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Nursing facilities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Outpatient Charges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Inpatient Charges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Prescriber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Physician and other suppliers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Referring Durable And medical equipment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ormal Healthcare Center by Slidesgo">
  <a:themeElements>
    <a:clrScheme name="Simple Light">
      <a:dk1>
        <a:srgbClr val="666666"/>
      </a:dk1>
      <a:lt1>
        <a:srgbClr val="65B3B6"/>
      </a:lt1>
      <a:dk2>
        <a:srgbClr val="9DDBD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9DDBDE"/>
      </a:accent4>
      <a:accent5>
        <a:srgbClr val="9DDBDE"/>
      </a:accent5>
      <a:accent6>
        <a:srgbClr val="9DDBDE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1291</Words>
  <Application>Microsoft Office PowerPoint</Application>
  <PresentationFormat>On-screen Show (16:9)</PresentationFormat>
  <Paragraphs>413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Overpass</vt:lpstr>
      <vt:lpstr>Muli</vt:lpstr>
      <vt:lpstr>Roboto</vt:lpstr>
      <vt:lpstr>Proxima Nova Semibold</vt:lpstr>
      <vt:lpstr>Roboto Thin</vt:lpstr>
      <vt:lpstr>Proxima Nova</vt:lpstr>
      <vt:lpstr>Calibri</vt:lpstr>
      <vt:lpstr>Arial</vt:lpstr>
      <vt:lpstr>Formal Healthcare Center by Slidesgo</vt:lpstr>
      <vt:lpstr>Slidesgo Final Pages</vt:lpstr>
      <vt:lpstr>Slidesgo Final Pages</vt:lpstr>
      <vt:lpstr>MEDICARE HEALTH INSURANCE </vt:lpstr>
      <vt:lpstr>ABOUT MEDICARE</vt:lpstr>
      <vt:lpstr>01</vt:lpstr>
      <vt:lpstr>WHAT IS MEDICARE?</vt:lpstr>
      <vt:lpstr>PowerPoint Presentation</vt:lpstr>
      <vt:lpstr>BUSINESS ARCHITECTURE AND BUS MATRIX</vt:lpstr>
      <vt:lpstr>PowerPoint Presentation</vt:lpstr>
      <vt:lpstr>HIGH LEVEL BUS MATRIX</vt:lpstr>
      <vt:lpstr>OPPORTUNITY MATRIX</vt:lpstr>
      <vt:lpstr> MOSCOW CAPABILITY GAP ANALYSIS </vt:lpstr>
      <vt:lpstr>LOW LEVEL BUS MATRIX</vt:lpstr>
      <vt:lpstr>DETAILED BUS MATRIX</vt:lpstr>
      <vt:lpstr>DETAILED BUS MATRIX</vt:lpstr>
      <vt:lpstr>LOGICAL DIMENSION  MODELLING</vt:lpstr>
      <vt:lpstr>FACT TABLES</vt:lpstr>
      <vt:lpstr>Hospice Star Schema: Hospice Fact</vt:lpstr>
      <vt:lpstr>Home Health Star Schema: Home Health Agency Fact </vt:lpstr>
      <vt:lpstr>Hospital General Info Star Schema: Hospital Rating Metrics Fact </vt:lpstr>
      <vt:lpstr>Nursing Facilities Star Schema: Nursing Facility Fact </vt:lpstr>
      <vt:lpstr>Prescriber Star Schema: Prescription Details Fact </vt:lpstr>
      <vt:lpstr>PowerPoint Presentation</vt:lpstr>
      <vt:lpstr>Equipment Claims Star Schema: Equipment Claims and Charges Fact </vt:lpstr>
      <vt:lpstr>Supplier Finances Star Schema: Supplier Finances Fact</vt:lpstr>
      <vt:lpstr>Inpatient Charges Star Schema: Inpatient Charges Fact </vt:lpstr>
      <vt:lpstr>Outpatient Charges Star Schema: Outpatient Charges Fact </vt:lpstr>
      <vt:lpstr>AGGREGATE TABLES</vt:lpstr>
      <vt:lpstr>PowerPoint Presentation</vt:lpstr>
      <vt:lpstr>CONFORMED DIMENSIONS</vt:lpstr>
      <vt:lpstr>DIMENSION TABLES</vt:lpstr>
      <vt:lpstr>DIMENSION TABLES</vt:lpstr>
      <vt:lpstr>PowerPoint Presentation</vt:lpstr>
      <vt:lpstr>SOME IMPORTANT POINTERS </vt:lpstr>
      <vt:lpstr>TRANSFORMATION RULES</vt:lpstr>
      <vt:lpstr>MDDB CUBES</vt:lpstr>
      <vt:lpstr>PowerPoint Presentation</vt:lpstr>
      <vt:lpstr>PowerPoint Presentation</vt:lpstr>
      <vt:lpstr>PowerPoint Presentation</vt:lpstr>
      <vt:lpstr>PowerPoint Presentation</vt:lpstr>
      <vt:lpstr>BI PORTAL AND SYSTEM DESIGN</vt:lpstr>
      <vt:lpstr>PowerPoint Presentation</vt:lpstr>
      <vt:lpstr>PowerPoint Presentation</vt:lpstr>
      <vt:lpstr>THE BI PORTAL</vt:lpstr>
      <vt:lpstr>THE BI PORTAL</vt:lpstr>
      <vt:lpstr>DASHBOARD AND VISUALIZATIONS</vt:lpstr>
      <vt:lpstr>DASHBOARD AND VISUALIZATIONS</vt:lpstr>
      <vt:lpstr>REFERENCES</vt:lpstr>
      <vt:lpstr>RESOURCES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MEDICARE HEALTH INSURANCE </dc:title>
  <dc:creator>vedansh arora</dc:creator>
  <cp:lastModifiedBy>vedansh arora</cp:lastModifiedBy>
  <cp:revision>1</cp:revision>
  <dcterms:modified xsi:type="dcterms:W3CDTF">2022-12-02T04:42:01Z</dcterms:modified>
</cp:coreProperties>
</file>